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38" r:id="rId2"/>
    <p:sldId id="341" r:id="rId3"/>
    <p:sldId id="340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45" r:id="rId12"/>
    <p:sldId id="337" r:id="rId13"/>
    <p:sldId id="344" r:id="rId14"/>
    <p:sldId id="342" r:id="rId15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00FF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2018/01/31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2018/01/31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1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6485" y="1529142"/>
            <a:ext cx="6376027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3,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13 FEBRUARY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83599" y="2539254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CONSEQUENCES ON ECOSYSTEM SERVICES </a:t>
            </a:r>
            <a:endParaRPr lang="en-Z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7505" y="5894909"/>
            <a:ext cx="267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Huggins</a:t>
            </a:r>
          </a:p>
        </p:txBody>
      </p:sp>
    </p:spTree>
    <p:extLst>
      <p:ext uri="{BB962C8B-B14F-4D97-AF65-F5344CB8AC3E}">
        <p14:creationId xmlns:p14="http://schemas.microsoft.com/office/powerpoint/2010/main" val="259201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EB90-3A85-4A86-9FB3-913C60F7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630"/>
            <a:ext cx="8229600" cy="611627"/>
          </a:xfrm>
        </p:spPr>
        <p:txBody>
          <a:bodyPr/>
          <a:lstStyle/>
          <a:p>
            <a:pPr lvl="0" defTabSz="914400"/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ECOSYSTEM SERVICES SCENARIO SCORING FOR EWR1 LALINI</a:t>
            </a:r>
            <a:endParaRPr lang="en-GB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ADA4D5-B70F-4E06-BF6D-588538400CD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09489" y="1026942"/>
          <a:ext cx="8510951" cy="5289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131">
                  <a:extLst>
                    <a:ext uri="{9D8B030D-6E8A-4147-A177-3AD203B41FA5}">
                      <a16:colId xmlns:a16="http://schemas.microsoft.com/office/drawing/2014/main" val="387114762"/>
                    </a:ext>
                  </a:extLst>
                </a:gridCol>
                <a:gridCol w="1389465">
                  <a:extLst>
                    <a:ext uri="{9D8B030D-6E8A-4147-A177-3AD203B41FA5}">
                      <a16:colId xmlns:a16="http://schemas.microsoft.com/office/drawing/2014/main" val="1277730009"/>
                    </a:ext>
                  </a:extLst>
                </a:gridCol>
                <a:gridCol w="1368913">
                  <a:extLst>
                    <a:ext uri="{9D8B030D-6E8A-4147-A177-3AD203B41FA5}">
                      <a16:colId xmlns:a16="http://schemas.microsoft.com/office/drawing/2014/main" val="3207073196"/>
                    </a:ext>
                  </a:extLst>
                </a:gridCol>
                <a:gridCol w="1596322">
                  <a:extLst>
                    <a:ext uri="{9D8B030D-6E8A-4147-A177-3AD203B41FA5}">
                      <a16:colId xmlns:a16="http://schemas.microsoft.com/office/drawing/2014/main" val="132393772"/>
                    </a:ext>
                  </a:extLst>
                </a:gridCol>
                <a:gridCol w="1036923">
                  <a:extLst>
                    <a:ext uri="{9D8B030D-6E8A-4147-A177-3AD203B41FA5}">
                      <a16:colId xmlns:a16="http://schemas.microsoft.com/office/drawing/2014/main" val="2366820966"/>
                    </a:ext>
                  </a:extLst>
                </a:gridCol>
                <a:gridCol w="644892">
                  <a:extLst>
                    <a:ext uri="{9D8B030D-6E8A-4147-A177-3AD203B41FA5}">
                      <a16:colId xmlns:a16="http://schemas.microsoft.com/office/drawing/2014/main" val="1617005038"/>
                    </a:ext>
                  </a:extLst>
                </a:gridCol>
                <a:gridCol w="902305">
                  <a:extLst>
                    <a:ext uri="{9D8B030D-6E8A-4147-A177-3AD203B41FA5}">
                      <a16:colId xmlns:a16="http://schemas.microsoft.com/office/drawing/2014/main" val="1901309824"/>
                    </a:ext>
                  </a:extLst>
                </a:gridCol>
              </a:tblGrid>
              <a:tr h="657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Services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2a, </a:t>
                      </a: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2b,  </a:t>
                      </a: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41, </a:t>
                      </a: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51, </a:t>
                      </a: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53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</a:t>
                      </a: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33, </a:t>
                      </a: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42,  </a:t>
                      </a:r>
                      <a:r>
                        <a:rPr lang="en-ZA" sz="2000" dirty="0" err="1"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 52.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SC 61, 63, 65 , 69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Sc 54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SC 2c,  70 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9342327"/>
                  </a:ext>
                </a:extLst>
              </a:tr>
              <a:tr h="657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Provisioning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Normative Score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0,71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0,71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0752475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Regulating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0,54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0,97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0,54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9850224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Cultural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0,84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4237818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Supporting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0,70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0,85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0,70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1591978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1796726"/>
                  </a:ext>
                </a:extLst>
              </a:tr>
              <a:tr h="657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Provisioning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Weighted Score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0,28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0,40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0,32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0,32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0,28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9959161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Regulating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0,11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0,19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0,16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0,16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0,11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1353661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Cultural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0,21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0,25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0,05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2578449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Futura Md BT" panose="020B0602020204020303"/>
                        </a:rPr>
                        <a:t>Supporting</a:t>
                      </a:r>
                      <a:endParaRPr lang="en-ZA" sz="16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0,11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0,13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0,12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  <a:latin typeface="Futura Md BT" panose="020B0602020204020303"/>
                        </a:rPr>
                        <a:t>0,12</a:t>
                      </a:r>
                      <a:endParaRPr lang="en-ZA" sz="20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Futura Md BT" panose="020B0602020204020303"/>
                        </a:rPr>
                        <a:t>0,11</a:t>
                      </a:r>
                      <a:endParaRPr lang="en-ZA" sz="20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4439210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Futura Md BT" panose="020B0602020204020303"/>
                        </a:rPr>
                        <a:t>Total</a:t>
                      </a:r>
                      <a:endParaRPr lang="en-ZA" sz="1600" b="1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600" b="1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Futura Md BT" panose="020B0602020204020303"/>
                        </a:rPr>
                        <a:t>0,71</a:t>
                      </a:r>
                      <a:endParaRPr lang="en-ZA" sz="2000" b="1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Futura Md BT" panose="020B0602020204020303"/>
                        </a:rPr>
                        <a:t>0,97</a:t>
                      </a:r>
                      <a:endParaRPr lang="en-ZA" sz="2000" b="1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 b="1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Futura Md BT" panose="020B0602020204020303"/>
                        </a:rPr>
                        <a:t>0,80</a:t>
                      </a:r>
                      <a:endParaRPr lang="en-ZA" sz="2000" b="1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  <a:latin typeface="Futura Md BT" panose="020B0602020204020303"/>
                        </a:rPr>
                        <a:t>0,55</a:t>
                      </a:r>
                      <a:endParaRPr lang="en-ZA" sz="2000" b="1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095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25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DEF-3715-43F1-BD01-EFE14222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ECOSYSTEM SERVICES SCENARIO SCORING FOR MZIMVUBU </a:t>
            </a:r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0B41BA-A0B2-4F99-A159-17F2B81D209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1548" y="1417638"/>
          <a:ext cx="8395249" cy="4710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574">
                  <a:extLst>
                    <a:ext uri="{9D8B030D-6E8A-4147-A177-3AD203B41FA5}">
                      <a16:colId xmlns:a16="http://schemas.microsoft.com/office/drawing/2014/main" val="3235897726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val="1574378255"/>
                    </a:ext>
                  </a:extLst>
                </a:gridCol>
                <a:gridCol w="1363991">
                  <a:extLst>
                    <a:ext uri="{9D8B030D-6E8A-4147-A177-3AD203B41FA5}">
                      <a16:colId xmlns:a16="http://schemas.microsoft.com/office/drawing/2014/main" val="3084270448"/>
                    </a:ext>
                  </a:extLst>
                </a:gridCol>
                <a:gridCol w="736365">
                  <a:extLst>
                    <a:ext uri="{9D8B030D-6E8A-4147-A177-3AD203B41FA5}">
                      <a16:colId xmlns:a16="http://schemas.microsoft.com/office/drawing/2014/main" val="2924623442"/>
                    </a:ext>
                  </a:extLst>
                </a:gridCol>
                <a:gridCol w="680790">
                  <a:extLst>
                    <a:ext uri="{9D8B030D-6E8A-4147-A177-3AD203B41FA5}">
                      <a16:colId xmlns:a16="http://schemas.microsoft.com/office/drawing/2014/main" val="1729022289"/>
                    </a:ext>
                  </a:extLst>
                </a:gridCol>
                <a:gridCol w="750258">
                  <a:extLst>
                    <a:ext uri="{9D8B030D-6E8A-4147-A177-3AD203B41FA5}">
                      <a16:colId xmlns:a16="http://schemas.microsoft.com/office/drawing/2014/main" val="748814039"/>
                    </a:ext>
                  </a:extLst>
                </a:gridCol>
                <a:gridCol w="791938">
                  <a:extLst>
                    <a:ext uri="{9D8B030D-6E8A-4147-A177-3AD203B41FA5}">
                      <a16:colId xmlns:a16="http://schemas.microsoft.com/office/drawing/2014/main" val="4161687066"/>
                    </a:ext>
                  </a:extLst>
                </a:gridCol>
                <a:gridCol w="864881">
                  <a:extLst>
                    <a:ext uri="{9D8B030D-6E8A-4147-A177-3AD203B41FA5}">
                      <a16:colId xmlns:a16="http://schemas.microsoft.com/office/drawing/2014/main" val="2655436530"/>
                    </a:ext>
                  </a:extLst>
                </a:gridCol>
              </a:tblGrid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err="1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 53=</a:t>
                      </a:r>
                      <a:r>
                        <a:rPr lang="en-ZA" sz="1800" u="none" strike="noStrike" dirty="0" err="1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 54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err="1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 61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err="1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 62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err="1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 63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err="1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 65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err="1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Sc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 69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4569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Provisioning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Normative Score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92964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Regulating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0,99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0,99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1,01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0,99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0,99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0,99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3408533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Cultural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1,23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1,20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1,23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1,25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1,25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42068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5331330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Provisioning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Weighted Score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0,20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95748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Regulating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0,39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0,39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0,41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0,39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0,39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0,39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8148149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Cultural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0,40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0,49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0,48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0,49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0,50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0,50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49130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Supporting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5810334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  <a:latin typeface="Futura Md BT" panose="020B0602020204020303"/>
                        </a:rPr>
                        <a:t>Total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0,99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>
                          <a:effectLst/>
                          <a:latin typeface="Futura Md BT" panose="020B0602020204020303"/>
                        </a:rPr>
                        <a:t>1,08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1,08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  <a:latin typeface="Futura Md BT" panose="020B0602020204020303"/>
                        </a:rPr>
                        <a:t>1,09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Md BT" panose="020B0602020204020303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1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93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443F-5FBA-43BA-AA21-8B961B28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26" y="246684"/>
            <a:ext cx="8229600" cy="625694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RESULTS FOR SCENARIOS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2D2D19-8D2E-4731-8591-904B1C25B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365" y="1386356"/>
            <a:ext cx="7012744" cy="51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9999-F857-457D-AA06-ED5D9776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0567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B62D-FC62-43AC-AFBD-42C37B6C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859" y="1271725"/>
            <a:ext cx="7155401" cy="4933766"/>
          </a:xfrm>
        </p:spPr>
        <p:txBody>
          <a:bodyPr/>
          <a:lstStyle/>
          <a:p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MzimEWR1 scenarios are mostly negative.</a:t>
            </a:r>
          </a:p>
          <a:p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MzimEWR4 scenarios are mostly marginally positive or neutral.</a:t>
            </a:r>
          </a:p>
          <a:p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EWR1 </a:t>
            </a:r>
            <a:r>
              <a:rPr lang="en-GB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Lalini</a:t>
            </a:r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scenarios are negative</a:t>
            </a:r>
          </a:p>
          <a:p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Estuary the scenarios are neutral or marginally positive.</a:t>
            </a:r>
          </a:p>
          <a:p>
            <a:endParaRPr lang="en-GB" alt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 results suggest </a:t>
            </a:r>
            <a:r>
              <a:rPr lang="en-GB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65 and </a:t>
            </a:r>
            <a:r>
              <a:rPr lang="en-GB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69 show least impact on Ecosystem Services, with </a:t>
            </a:r>
            <a:r>
              <a:rPr lang="en-GB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54, </a:t>
            </a:r>
            <a:r>
              <a:rPr lang="en-GB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62 and </a:t>
            </a:r>
            <a:r>
              <a:rPr lang="en-GB" alt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63 being acceptable.</a:t>
            </a:r>
          </a:p>
          <a:p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1155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33345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1888"/>
            <a:ext cx="8229600" cy="78319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1" y="968189"/>
            <a:ext cx="6885956" cy="5148174"/>
          </a:xfrm>
          <a:prstGeom prst="rect">
            <a:avLst/>
          </a:prstGeom>
        </p:spPr>
      </p:pic>
      <p:sp>
        <p:nvSpPr>
          <p:cNvPr id="9" name="Explosion: 8 Points 8"/>
          <p:cNvSpPr/>
          <p:nvPr/>
        </p:nvSpPr>
        <p:spPr>
          <a:xfrm>
            <a:off x="1320309" y="3309195"/>
            <a:ext cx="582706" cy="493059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73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87" y="377920"/>
            <a:ext cx="6786979" cy="67268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520" y="1166018"/>
            <a:ext cx="7284129" cy="5074984"/>
          </a:xfrm>
        </p:spPr>
        <p:txBody>
          <a:bodyPr>
            <a:no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Looking at the value of water and measure impact of scenarios.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Although they are integrated there are two fundamental pieces of work applied.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Look at value of water abstracted and express the return on utilisation - this can be expressed in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Rands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and in terms of jobs.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Look at value of water that </a:t>
            </a:r>
            <a:r>
              <a:rPr lang="en-Z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remains in the system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and what this means for utilization of associated goods and services.  This is expressed as an order of magnitude impact of scenarios against a status quo reference point.</a:t>
            </a:r>
          </a:p>
        </p:txBody>
      </p:sp>
    </p:spTree>
    <p:extLst>
      <p:ext uri="{BB962C8B-B14F-4D97-AF65-F5344CB8AC3E}">
        <p14:creationId xmlns:p14="http://schemas.microsoft.com/office/powerpoint/2010/main" val="12193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08" y="430567"/>
            <a:ext cx="8229600" cy="785674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ECOSYSTEM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592" y="1313896"/>
            <a:ext cx="7133208" cy="48122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ZA" sz="3400" b="1" dirty="0">
                <a:latin typeface="Arial" panose="020B0604020202020204" pitchFamily="34" charset="0"/>
                <a:cs typeface="Arial" panose="020B0604020202020204" pitchFamily="34" charset="0"/>
              </a:rPr>
              <a:t>Ecosystem Services (previously called EGSAs) are the goods and services provided by the river (and associated ecological systems) that result in a value being produced for consumers. </a:t>
            </a:r>
          </a:p>
          <a:p>
            <a:pPr>
              <a:lnSpc>
                <a:spcPct val="120000"/>
              </a:lnSpc>
            </a:pPr>
            <a:r>
              <a:rPr lang="en-ZA" sz="3400" b="1" dirty="0">
                <a:latin typeface="Arial" panose="020B0604020202020204" pitchFamily="34" charset="0"/>
                <a:cs typeface="Arial" panose="020B0604020202020204" pitchFamily="34" charset="0"/>
              </a:rPr>
              <a:t>Provisioning services = ecosystem ‘goods’, such as foods, fuels, fibres, medicine, etc., that are in many cases directly consumed.</a:t>
            </a:r>
          </a:p>
          <a:p>
            <a:pPr>
              <a:lnSpc>
                <a:spcPct val="120000"/>
              </a:lnSpc>
            </a:pPr>
            <a:r>
              <a:rPr lang="en-ZA" sz="3400" b="1" dirty="0">
                <a:latin typeface="Arial" panose="020B0604020202020204" pitchFamily="34" charset="0"/>
                <a:cs typeface="Arial" panose="020B0604020202020204" pitchFamily="34" charset="0"/>
              </a:rPr>
              <a:t>Other services include: </a:t>
            </a:r>
          </a:p>
          <a:p>
            <a:pPr lvl="1">
              <a:lnSpc>
                <a:spcPct val="120000"/>
              </a:lnSpc>
            </a:pP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cultural services (ritual use of rivers, aesthetic or historical importance)</a:t>
            </a:r>
          </a:p>
          <a:p>
            <a:pPr lvl="1">
              <a:lnSpc>
                <a:spcPct val="120000"/>
              </a:lnSpc>
            </a:pP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regulating services (e.g. water quality inputs), and </a:t>
            </a:r>
          </a:p>
          <a:p>
            <a:pPr lvl="1">
              <a:lnSpc>
                <a:spcPct val="120000"/>
              </a:lnSpc>
            </a:pP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supporting services (e.g. nutrient formation)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166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462474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209" y="1315387"/>
            <a:ext cx="6862439" cy="47375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ZA" sz="3400" b="1" dirty="0">
                <a:latin typeface="Arial" pitchFamily="34" charset="0"/>
                <a:cs typeface="Arial" pitchFamily="34" charset="0"/>
              </a:rPr>
              <a:t>For the </a:t>
            </a:r>
            <a:r>
              <a:rPr lang="en-ZA" sz="3400" b="1" dirty="0" err="1">
                <a:latin typeface="Arial" pitchFamily="34" charset="0"/>
                <a:cs typeface="Arial" pitchFamily="34" charset="0"/>
              </a:rPr>
              <a:t>Mzimvubu</a:t>
            </a:r>
            <a:r>
              <a:rPr lang="en-ZA" sz="3400" b="1" dirty="0">
                <a:latin typeface="Arial" pitchFamily="34" charset="0"/>
                <a:cs typeface="Arial" pitchFamily="34" charset="0"/>
              </a:rPr>
              <a:t> Catchment, the following methods were used to generate a picture of the most important Ecosystem Services that are associated with the riverine system and may be subject to change under a potential range of operational scenarios.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ZA" sz="34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ZA" sz="3400" b="1" dirty="0">
                <a:latin typeface="Arial" pitchFamily="34" charset="0"/>
                <a:cs typeface="Arial" pitchFamily="34" charset="0"/>
              </a:rPr>
              <a:t>Literature survey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ZA" sz="3400" b="1" dirty="0">
                <a:latin typeface="Arial" pitchFamily="34" charset="0"/>
                <a:cs typeface="Arial" pitchFamily="34" charset="0"/>
              </a:rPr>
              <a:t>Census information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ZA" sz="3400" b="1" dirty="0">
                <a:latin typeface="Arial" pitchFamily="34" charset="0"/>
                <a:cs typeface="Arial" pitchFamily="34" charset="0"/>
              </a:rPr>
              <a:t>Analysis of maps and Google Earth images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ZA" sz="3400" b="1" dirty="0">
                <a:latin typeface="Arial" pitchFamily="34" charset="0"/>
                <a:cs typeface="Arial" pitchFamily="34" charset="0"/>
              </a:rPr>
              <a:t>Interviews in the catchment where priorities were identified.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ZA" sz="3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2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4203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693" y="1186485"/>
            <a:ext cx="7519387" cy="49286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ZA" sz="2400" b="1" dirty="0">
                <a:latin typeface="Arial" pitchFamily="34" charset="0"/>
                <a:cs typeface="Arial" pitchFamily="34" charset="0"/>
              </a:rPr>
              <a:t>Evaluate changes to Ecosystem Services against scenarios in expert workshop format.</a:t>
            </a:r>
          </a:p>
          <a:p>
            <a:pPr>
              <a:spcBef>
                <a:spcPts val="0"/>
              </a:spcBef>
            </a:pPr>
            <a:endParaRPr lang="en-ZA" sz="12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ZA" sz="2400" b="1" dirty="0">
                <a:latin typeface="Arial" pitchFamily="34" charset="0"/>
                <a:cs typeface="Arial" pitchFamily="34" charset="0"/>
              </a:rPr>
              <a:t>The specialists (biophysical) identify the potential change that each of the key Services may undergo.  </a:t>
            </a:r>
          </a:p>
          <a:p>
            <a:pPr>
              <a:spcBef>
                <a:spcPts val="0"/>
              </a:spcBef>
            </a:pPr>
            <a:endParaRPr lang="en-ZA" sz="12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ZA" sz="2400" b="1" dirty="0">
                <a:latin typeface="Arial" pitchFamily="34" charset="0"/>
                <a:cs typeface="Arial" pitchFamily="34" charset="0"/>
              </a:rPr>
              <a:t>The potential change is used as a factor in later calculations. For example,, no change = 1, a 50% increase = 1.5, and a 20% decrease = 0.8. </a:t>
            </a:r>
          </a:p>
          <a:p>
            <a:pPr>
              <a:spcBef>
                <a:spcPts val="0"/>
              </a:spcBef>
            </a:pPr>
            <a:endParaRPr lang="en-ZA" sz="12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ZA" sz="2400" b="1" dirty="0">
                <a:latin typeface="Arial" pitchFamily="34" charset="0"/>
                <a:cs typeface="Arial" pitchFamily="34" charset="0"/>
              </a:rPr>
              <a:t>E.g.: Each river reach, estuary, and each scenario are analysed to determine how Services may react.</a:t>
            </a:r>
          </a:p>
        </p:txBody>
      </p:sp>
    </p:spTree>
    <p:extLst>
      <p:ext uri="{BB962C8B-B14F-4D97-AF65-F5344CB8AC3E}">
        <p14:creationId xmlns:p14="http://schemas.microsoft.com/office/powerpoint/2010/main" val="8431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13774" y="204874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DETERMINING ECOSYSTEM SERVICES CONSEQUENCES OF SCENARIOS</a:t>
            </a:r>
          </a:p>
        </p:txBody>
      </p:sp>
      <p:sp>
        <p:nvSpPr>
          <p:cNvPr id="27" name="Flowchart: Document 26"/>
          <p:cNvSpPr/>
          <p:nvPr/>
        </p:nvSpPr>
        <p:spPr>
          <a:xfrm>
            <a:off x="609570" y="1297689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28" name="Flowchart: Document 27"/>
          <p:cNvSpPr/>
          <p:nvPr/>
        </p:nvSpPr>
        <p:spPr>
          <a:xfrm>
            <a:off x="457170" y="1650276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171" y="2155261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</a:rPr>
              <a:t>Consequences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171" y="1642321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Cultural</a:t>
            </a:r>
            <a:endParaRPr lang="en-ZA" sz="2000" dirty="0">
              <a:latin typeface="Futura Md BT" panose="020B06020202040203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570" y="1271149"/>
            <a:ext cx="288350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Supporting</a:t>
            </a:r>
            <a:endParaRPr lang="en-ZA" sz="2000" dirty="0">
              <a:latin typeface="Futura Md BT" panose="020B0602020204020303" pitchFamily="34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6083793" y="1319795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39" name="Flowchart: Document 38"/>
          <p:cNvSpPr/>
          <p:nvPr/>
        </p:nvSpPr>
        <p:spPr>
          <a:xfrm>
            <a:off x="5931393" y="1672382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43" name="Flowchart: Document 42"/>
          <p:cNvSpPr/>
          <p:nvPr/>
        </p:nvSpPr>
        <p:spPr>
          <a:xfrm>
            <a:off x="232921" y="2091978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44" name="Flowchart: Document 43"/>
          <p:cNvSpPr/>
          <p:nvPr/>
        </p:nvSpPr>
        <p:spPr>
          <a:xfrm>
            <a:off x="60469" y="2518685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32923" y="2064084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Regulating</a:t>
            </a:r>
            <a:endParaRPr lang="en-ZA" sz="2000" dirty="0">
              <a:latin typeface="Futura Md BT" panose="020B06020202040203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69" y="2535741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Provisioning</a:t>
            </a:r>
            <a:endParaRPr lang="en-ZA" sz="2000" dirty="0">
              <a:latin typeface="Futura Md BT" panose="020B06020202040203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2871808"/>
            <a:ext cx="2695761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  <a:latin typeface="Futura Md BT" panose="020B0602020204020303" pitchFamily="34" charset="0"/>
              </a:rPr>
              <a:t>Ecosystem Services Status quo</a:t>
            </a:r>
            <a:endParaRPr lang="en-ZA" sz="20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31395" y="2132344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</a:rPr>
              <a:t>Consequences</a:t>
            </a:r>
          </a:p>
        </p:txBody>
      </p:sp>
      <p:sp>
        <p:nvSpPr>
          <p:cNvPr id="49" name="Flowchart: Document 48"/>
          <p:cNvSpPr/>
          <p:nvPr/>
        </p:nvSpPr>
        <p:spPr>
          <a:xfrm>
            <a:off x="5707145" y="2069061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50" name="Flowchart: Document 49"/>
          <p:cNvSpPr/>
          <p:nvPr/>
        </p:nvSpPr>
        <p:spPr>
          <a:xfrm>
            <a:off x="5534693" y="2495768"/>
            <a:ext cx="2695763" cy="1146875"/>
          </a:xfrm>
          <a:prstGeom prst="flowChartDocumen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532481" y="2819257"/>
            <a:ext cx="2695761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</a:rPr>
              <a:t>PREDICT CONSEQUENCES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52933" y="2725078"/>
            <a:ext cx="2027451" cy="688256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  <a:ea typeface="ＭＳ Ｐゴシック" pitchFamily="34" charset="-128"/>
              </a:rPr>
              <a:t>Model scenarios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13774" y="4034916"/>
            <a:ext cx="2189153" cy="688256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  <a:latin typeface="Futura Md BT" panose="020B0602020204020303" pitchFamily="34" charset="0"/>
                <a:ea typeface="ＭＳ Ｐゴシック" pitchFamily="34" charset="-128"/>
              </a:rPr>
              <a:t>Identify specific Services</a:t>
            </a:r>
            <a:endParaRPr lang="en-ZA" sz="2000" b="1" dirty="0">
              <a:solidFill>
                <a:schemeClr val="bg1"/>
              </a:solidFill>
              <a:latin typeface="Futura Md BT" panose="020B0602020204020303" pitchFamily="34" charset="0"/>
              <a:ea typeface="ＭＳ Ｐゴシック" pitchFamily="34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57538" y="3881028"/>
            <a:ext cx="3045369" cy="996033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  <a:latin typeface="Futura Md BT" panose="020B0602020204020303" pitchFamily="34" charset="0"/>
                <a:ea typeface="ＭＳ Ｐゴシック" pitchFamily="34" charset="-128"/>
              </a:rPr>
              <a:t>Provide score to indicate relative change from present</a:t>
            </a:r>
            <a:endParaRPr lang="en-ZA" sz="2000" b="1" dirty="0">
              <a:solidFill>
                <a:schemeClr val="bg1"/>
              </a:solidFill>
              <a:latin typeface="Futura Md BT" panose="020B0602020204020303" pitchFamily="34" charset="0"/>
              <a:ea typeface="ＭＳ Ｐゴシック" pitchFamily="34" charset="-128"/>
            </a:endParaRPr>
          </a:p>
        </p:txBody>
      </p:sp>
      <p:cxnSp>
        <p:nvCxnSpPr>
          <p:cNvPr id="59" name="Straight Arrow Connector 58"/>
          <p:cNvCxnSpPr>
            <a:stCxn id="44" idx="2"/>
            <a:endCxn id="55" idx="0"/>
          </p:cNvCxnSpPr>
          <p:nvPr/>
        </p:nvCxnSpPr>
        <p:spPr>
          <a:xfrm>
            <a:off x="1408351" y="3589739"/>
            <a:ext cx="0" cy="44517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5" idx="3"/>
            <a:endCxn id="54" idx="2"/>
          </p:cNvCxnSpPr>
          <p:nvPr/>
        </p:nvCxnSpPr>
        <p:spPr>
          <a:xfrm flipV="1">
            <a:off x="2502927" y="3413334"/>
            <a:ext cx="1663732" cy="965710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3"/>
            <a:endCxn id="50" idx="1"/>
          </p:cNvCxnSpPr>
          <p:nvPr/>
        </p:nvCxnSpPr>
        <p:spPr>
          <a:xfrm>
            <a:off x="5180384" y="3069206"/>
            <a:ext cx="354309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0" idx="2"/>
            <a:endCxn id="56" idx="0"/>
          </p:cNvCxnSpPr>
          <p:nvPr/>
        </p:nvCxnSpPr>
        <p:spPr>
          <a:xfrm flipH="1">
            <a:off x="6880223" y="3566822"/>
            <a:ext cx="2352" cy="3142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32922" y="5054705"/>
            <a:ext cx="8727448" cy="16115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  <a:ea typeface="ＭＳ Ｐゴシック" pitchFamily="34" charset="-128"/>
              </a:rPr>
              <a:t>Above process undertaken for:</a:t>
            </a:r>
          </a:p>
          <a:p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  <a:ea typeface="ＭＳ Ｐゴシック" pitchFamily="34" charset="-128"/>
              </a:rPr>
              <a:t>Each reach represented by EWR site &amp; </a:t>
            </a:r>
          </a:p>
          <a:p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  <a:ea typeface="ＭＳ Ｐゴシック" pitchFamily="34" charset="-128"/>
              </a:rPr>
              <a:t>Each scenario</a:t>
            </a:r>
          </a:p>
          <a:p>
            <a:r>
              <a:rPr lang="en-ZA" sz="2000" b="1" dirty="0">
                <a:solidFill>
                  <a:schemeClr val="bg1"/>
                </a:solidFill>
                <a:latin typeface="Futura Md BT" panose="020B0602020204020303" pitchFamily="34" charset="0"/>
                <a:ea typeface="ＭＳ Ｐゴシック" pitchFamily="34" charset="-128"/>
              </a:rPr>
              <a:t>THEN INTEGRATED (USING A WEIGHTED SYSTEM) TO PROVIDE A SYSTEMS CONSEQUENCE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1395" y="1688581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Cultural</a:t>
            </a:r>
            <a:endParaRPr lang="en-ZA" sz="2000" dirty="0">
              <a:latin typeface="Futura Md BT" panose="020B06020202040203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3794" y="1317409"/>
            <a:ext cx="288350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Supporting</a:t>
            </a:r>
            <a:endParaRPr lang="en-ZA" sz="2000" dirty="0">
              <a:latin typeface="Futura Md BT" panose="020B06020202040203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07147" y="2110344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Regulating</a:t>
            </a:r>
            <a:endParaRPr lang="en-ZA" sz="2000" dirty="0">
              <a:latin typeface="Futura Md BT" panose="020B06020202040203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4693" y="2582001"/>
            <a:ext cx="269576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>
                <a:latin typeface="Futura Md BT" panose="020B0602020204020303" pitchFamily="34" charset="0"/>
              </a:rPr>
              <a:t>Provisioning</a:t>
            </a:r>
            <a:endParaRPr lang="en-ZA" sz="20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BA6D0E-8AC9-4130-A8CA-48123DB14F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9490" y="1434905"/>
          <a:ext cx="8637566" cy="4726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495">
                  <a:extLst>
                    <a:ext uri="{9D8B030D-6E8A-4147-A177-3AD203B41FA5}">
                      <a16:colId xmlns:a16="http://schemas.microsoft.com/office/drawing/2014/main" val="3458771588"/>
                    </a:ext>
                  </a:extLst>
                </a:gridCol>
                <a:gridCol w="1228095">
                  <a:extLst>
                    <a:ext uri="{9D8B030D-6E8A-4147-A177-3AD203B41FA5}">
                      <a16:colId xmlns:a16="http://schemas.microsoft.com/office/drawing/2014/main" val="703543708"/>
                    </a:ext>
                  </a:extLst>
                </a:gridCol>
                <a:gridCol w="727395">
                  <a:extLst>
                    <a:ext uri="{9D8B030D-6E8A-4147-A177-3AD203B41FA5}">
                      <a16:colId xmlns:a16="http://schemas.microsoft.com/office/drawing/2014/main" val="400641011"/>
                    </a:ext>
                  </a:extLst>
                </a:gridCol>
                <a:gridCol w="975780">
                  <a:extLst>
                    <a:ext uri="{9D8B030D-6E8A-4147-A177-3AD203B41FA5}">
                      <a16:colId xmlns:a16="http://schemas.microsoft.com/office/drawing/2014/main" val="3414987967"/>
                    </a:ext>
                  </a:extLst>
                </a:gridCol>
                <a:gridCol w="835259">
                  <a:extLst>
                    <a:ext uri="{9D8B030D-6E8A-4147-A177-3AD203B41FA5}">
                      <a16:colId xmlns:a16="http://schemas.microsoft.com/office/drawing/2014/main" val="3509424765"/>
                    </a:ext>
                  </a:extLst>
                </a:gridCol>
                <a:gridCol w="836243">
                  <a:extLst>
                    <a:ext uri="{9D8B030D-6E8A-4147-A177-3AD203B41FA5}">
                      <a16:colId xmlns:a16="http://schemas.microsoft.com/office/drawing/2014/main" val="1960944143"/>
                    </a:ext>
                  </a:extLst>
                </a:gridCol>
                <a:gridCol w="835259">
                  <a:extLst>
                    <a:ext uri="{9D8B030D-6E8A-4147-A177-3AD203B41FA5}">
                      <a16:colId xmlns:a16="http://schemas.microsoft.com/office/drawing/2014/main" val="2401194582"/>
                    </a:ext>
                  </a:extLst>
                </a:gridCol>
                <a:gridCol w="836243">
                  <a:extLst>
                    <a:ext uri="{9D8B030D-6E8A-4147-A177-3AD203B41FA5}">
                      <a16:colId xmlns:a16="http://schemas.microsoft.com/office/drawing/2014/main" val="1428426588"/>
                    </a:ext>
                  </a:extLst>
                </a:gridCol>
                <a:gridCol w="974797">
                  <a:extLst>
                    <a:ext uri="{9D8B030D-6E8A-4147-A177-3AD203B41FA5}">
                      <a16:colId xmlns:a16="http://schemas.microsoft.com/office/drawing/2014/main" val="3739894497"/>
                    </a:ext>
                  </a:extLst>
                </a:gridCol>
              </a:tblGrid>
              <a:tr h="9627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Services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Sc 2a, 2b, 32, 33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Sc 41, 42, 51, 52, 53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SC 54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Sc 2c, 61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Sc 62,63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Sc 65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Sc 69, 70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8807210"/>
                  </a:ext>
                </a:extLst>
              </a:tr>
              <a:tr h="636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Provisioning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Normative Score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0,83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1,04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0,73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0,92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0,96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3202725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Regulating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0,54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1,11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0401985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Cultural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0,92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1,02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0,88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0,88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0,80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0,80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7715195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Supporting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0,70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0,84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0,84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0,60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0,64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0,85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0,66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2123464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9842683"/>
                  </a:ext>
                </a:extLst>
              </a:tr>
              <a:tr h="636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Provisioning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Weighted Score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0,33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0,42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0,42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0,29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0,37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0,40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0,38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0292850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Regulating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0,11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0,20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3404519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Cultural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0,26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0,22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0,20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0,20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8794603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Supporting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0,11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0,13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0,13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0,09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0,10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0,13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0,10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9886859"/>
                  </a:ext>
                </a:extLst>
              </a:tr>
              <a:tr h="311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Total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0,77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1,00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1,00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0,83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0,89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0,93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0,90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329467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CCB9B8-C7C2-4F7D-8069-30ABE0F77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587" y="219295"/>
            <a:ext cx="71921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ECOSYSTEM SERVICES SCENARIO SCORING FOR MZIMEWR 1</a:t>
            </a:r>
            <a:endParaRPr kumimoji="0" lang="en-GB" altLang="en-US" sz="28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1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6EBC20-5700-404E-8022-C685449B17D4}"/>
              </a:ext>
            </a:extLst>
          </p:cNvPr>
          <p:cNvSpPr/>
          <p:nvPr/>
        </p:nvSpPr>
        <p:spPr>
          <a:xfrm>
            <a:off x="324923" y="179353"/>
            <a:ext cx="8693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ECOSYSTEM SERVICES SCENARIO SCORING FOR MZIMEWR 4</a:t>
            </a:r>
            <a:endParaRPr lang="en-GB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C89E1E-B714-47EC-A115-9EF24B36F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73133"/>
              </p:ext>
            </p:extLst>
          </p:nvPr>
        </p:nvGraphicFramePr>
        <p:xfrm>
          <a:off x="225084" y="1133460"/>
          <a:ext cx="8693832" cy="5386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583">
                  <a:extLst>
                    <a:ext uri="{9D8B030D-6E8A-4147-A177-3AD203B41FA5}">
                      <a16:colId xmlns:a16="http://schemas.microsoft.com/office/drawing/2014/main" val="512908241"/>
                    </a:ext>
                  </a:extLst>
                </a:gridCol>
                <a:gridCol w="1109654">
                  <a:extLst>
                    <a:ext uri="{9D8B030D-6E8A-4147-A177-3AD203B41FA5}">
                      <a16:colId xmlns:a16="http://schemas.microsoft.com/office/drawing/2014/main" val="765292220"/>
                    </a:ext>
                  </a:extLst>
                </a:gridCol>
                <a:gridCol w="629884">
                  <a:extLst>
                    <a:ext uri="{9D8B030D-6E8A-4147-A177-3AD203B41FA5}">
                      <a16:colId xmlns:a16="http://schemas.microsoft.com/office/drawing/2014/main" val="2728547675"/>
                    </a:ext>
                  </a:extLst>
                </a:gridCol>
                <a:gridCol w="797447">
                  <a:extLst>
                    <a:ext uri="{9D8B030D-6E8A-4147-A177-3AD203B41FA5}">
                      <a16:colId xmlns:a16="http://schemas.microsoft.com/office/drawing/2014/main" val="1744314215"/>
                    </a:ext>
                  </a:extLst>
                </a:gridCol>
                <a:gridCol w="602667">
                  <a:extLst>
                    <a:ext uri="{9D8B030D-6E8A-4147-A177-3AD203B41FA5}">
                      <a16:colId xmlns:a16="http://schemas.microsoft.com/office/drawing/2014/main" val="1541694844"/>
                    </a:ext>
                  </a:extLst>
                </a:gridCol>
                <a:gridCol w="625808">
                  <a:extLst>
                    <a:ext uri="{9D8B030D-6E8A-4147-A177-3AD203B41FA5}">
                      <a16:colId xmlns:a16="http://schemas.microsoft.com/office/drawing/2014/main" val="1595956099"/>
                    </a:ext>
                  </a:extLst>
                </a:gridCol>
                <a:gridCol w="745378">
                  <a:extLst>
                    <a:ext uri="{9D8B030D-6E8A-4147-A177-3AD203B41FA5}">
                      <a16:colId xmlns:a16="http://schemas.microsoft.com/office/drawing/2014/main" val="807987240"/>
                    </a:ext>
                  </a:extLst>
                </a:gridCol>
                <a:gridCol w="683666">
                  <a:extLst>
                    <a:ext uri="{9D8B030D-6E8A-4147-A177-3AD203B41FA5}">
                      <a16:colId xmlns:a16="http://schemas.microsoft.com/office/drawing/2014/main" val="1988686976"/>
                    </a:ext>
                  </a:extLst>
                </a:gridCol>
                <a:gridCol w="819628">
                  <a:extLst>
                    <a:ext uri="{9D8B030D-6E8A-4147-A177-3AD203B41FA5}">
                      <a16:colId xmlns:a16="http://schemas.microsoft.com/office/drawing/2014/main" val="3798260266"/>
                    </a:ext>
                  </a:extLst>
                </a:gridCol>
                <a:gridCol w="683666">
                  <a:extLst>
                    <a:ext uri="{9D8B030D-6E8A-4147-A177-3AD203B41FA5}">
                      <a16:colId xmlns:a16="http://schemas.microsoft.com/office/drawing/2014/main" val="1327786974"/>
                    </a:ext>
                  </a:extLst>
                </a:gridCol>
                <a:gridCol w="770451">
                  <a:extLst>
                    <a:ext uri="{9D8B030D-6E8A-4147-A177-3AD203B41FA5}">
                      <a16:colId xmlns:a16="http://schemas.microsoft.com/office/drawing/2014/main" val="1843466137"/>
                    </a:ext>
                  </a:extLst>
                </a:gridCol>
              </a:tblGrid>
              <a:tr h="11052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 Services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2a, 2b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32, 33, 41, 42, 51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52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53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2c, 61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62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63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65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Sc 69,70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7491816"/>
                  </a:ext>
                </a:extLst>
              </a:tr>
              <a:tr h="656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Provisioning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Normative Score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0,88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0,94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0,94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0,99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6357976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Regulating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1,07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1,09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1,09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1,04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1,10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1,04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0638654"/>
                  </a:ext>
                </a:extLst>
              </a:tr>
              <a:tr h="20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Cultural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1,10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1,10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1,10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1,10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1,10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3958132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Supporting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0,89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0,89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0,89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0,88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0,95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0,95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6368086"/>
                  </a:ext>
                </a:extLst>
              </a:tr>
              <a:tr h="20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8425837"/>
                  </a:ext>
                </a:extLst>
              </a:tr>
              <a:tr h="656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Provisioning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Weighted Score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0,41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0,41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0,41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0,43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0,35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0,38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0,38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0,40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0,42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5040040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Regulating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0,21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0,21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7339834"/>
                  </a:ext>
                </a:extLst>
              </a:tr>
              <a:tr h="20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Cultural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0,27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0,27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0,27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0,27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0,28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0,28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5772414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Supporting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0,13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0,13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0,13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0,15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0,13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0,14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0,14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0,14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0,14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0377154"/>
                  </a:ext>
                </a:extLst>
              </a:tr>
              <a:tr h="207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Futura Md BT" panose="020B0602020204020303"/>
                        </a:rPr>
                        <a:t>Total</a:t>
                      </a:r>
                      <a:endParaRPr lang="en-ZA" sz="14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Futura Md BT" panose="020B0602020204020303"/>
                        </a:rPr>
                        <a:t> </a:t>
                      </a:r>
                      <a:endParaRPr lang="en-ZA" sz="14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1,02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1,06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0,97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1,00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Futura Md BT" panose="020B0602020204020303"/>
                        </a:rPr>
                        <a:t>1,03</a:t>
                      </a:r>
                      <a:endParaRPr lang="en-ZA" sz="180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Futura Md BT" panose="020B0602020204020303"/>
                        </a:rPr>
                        <a:t>1,05</a:t>
                      </a:r>
                      <a:endParaRPr lang="en-ZA" sz="1800" dirty="0">
                        <a:effectLst/>
                        <a:latin typeface="Futura Md BT" panose="020B06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803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3910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941</Words>
  <Application>Microsoft Office PowerPoint</Application>
  <PresentationFormat>On-screen Show (4:3)</PresentationFormat>
  <Paragraphs>449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Futura Md BT</vt:lpstr>
      <vt:lpstr>Gill Sans</vt:lpstr>
      <vt:lpstr>Gill Sans Light</vt:lpstr>
      <vt:lpstr>Gill Sans MT</vt:lpstr>
      <vt:lpstr>Times New Roman</vt:lpstr>
      <vt:lpstr>1_Office Theme</vt:lpstr>
      <vt:lpstr>PowerPoint Presentation</vt:lpstr>
      <vt:lpstr>PROJECT PLAN</vt:lpstr>
      <vt:lpstr>SOCIO-ECONOMICS</vt:lpstr>
      <vt:lpstr>WHAT ARE ECOSYSTEM SERVICES </vt:lpstr>
      <vt:lpstr>METHODS</vt:lpstr>
      <vt:lpstr>PROCESS</vt:lpstr>
      <vt:lpstr>PowerPoint Presentation</vt:lpstr>
      <vt:lpstr>PowerPoint Presentation</vt:lpstr>
      <vt:lpstr>PowerPoint Presentation</vt:lpstr>
      <vt:lpstr>ECOSYSTEM SERVICES SCENARIO SCORING FOR EWR1 LALINI</vt:lpstr>
      <vt:lpstr>ECOSYSTEM SERVICES SCENARIO SCORING FOR MZIMVUBU ESTUARY</vt:lpstr>
      <vt:lpstr>INTEGRATED RESULTS FOR SCENARIOS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130</cp:revision>
  <cp:lastPrinted>2016-02-10T14:31:42Z</cp:lastPrinted>
  <dcterms:created xsi:type="dcterms:W3CDTF">2016-02-10T11:30:09Z</dcterms:created>
  <dcterms:modified xsi:type="dcterms:W3CDTF">2018-01-31T08:07:33Z</dcterms:modified>
</cp:coreProperties>
</file>